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04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5" r:id="rId20"/>
    <p:sldId id="276" r:id="rId21"/>
    <p:sldId id="277" r:id="rId22"/>
  </p:sldIdLst>
  <p:sldSz cx="9144000" cy="6858000" type="screen4x3"/>
  <p:notesSz cx="6669088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42" autoAdjust="0"/>
    <p:restoredTop sz="94595" autoAdjust="0"/>
  </p:normalViewPr>
  <p:slideViewPr>
    <p:cSldViewPr>
      <p:cViewPr varScale="1">
        <p:scale>
          <a:sx n="87" d="100"/>
          <a:sy n="87" d="100"/>
        </p:scale>
        <p:origin x="-61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0AEA16-C65F-426F-9150-072D18B1138D}" type="datetimeFigureOut">
              <a:rPr lang="ru-RU" smtClean="0"/>
              <a:pPr/>
              <a:t>15.02.2021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66909" y="4715907"/>
            <a:ext cx="533527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777607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0EB097-D510-4040-B5ED-BF96547F741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0EB097-D510-4040-B5ED-BF96547F7416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F2E6084-133C-4CF7-89ED-1E4FA4699F43}" type="datetimeFigureOut">
              <a:rPr lang="ru-RU" smtClean="0"/>
              <a:pPr/>
              <a:t>15.02.2021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75B89CE-04A5-4068-B7CC-A9067224A6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E6084-133C-4CF7-89ED-1E4FA4699F43}" type="datetimeFigureOut">
              <a:rPr lang="ru-RU" smtClean="0"/>
              <a:pPr/>
              <a:t>15.02.2021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B89CE-04A5-4068-B7CC-A9067224A6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AF2E6084-133C-4CF7-89ED-1E4FA4699F43}" type="datetimeFigureOut">
              <a:rPr lang="ru-RU" smtClean="0"/>
              <a:pPr/>
              <a:t>15.02.2021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475B89CE-04A5-4068-B7CC-A9067224A6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E6084-133C-4CF7-89ED-1E4FA4699F43}" type="datetimeFigureOut">
              <a:rPr lang="ru-RU" smtClean="0"/>
              <a:pPr/>
              <a:t>15.02.2021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75B89CE-04A5-4068-B7CC-A9067224A67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E6084-133C-4CF7-89ED-1E4FA4699F43}" type="datetimeFigureOut">
              <a:rPr lang="ru-RU" smtClean="0"/>
              <a:pPr/>
              <a:t>15.02.2021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475B89CE-04A5-4068-B7CC-A9067224A67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F2E6084-133C-4CF7-89ED-1E4FA4699F43}" type="datetimeFigureOut">
              <a:rPr lang="ru-RU" smtClean="0"/>
              <a:pPr/>
              <a:t>15.02.2021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475B89CE-04A5-4068-B7CC-A9067224A67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F2E6084-133C-4CF7-89ED-1E4FA4699F43}" type="datetimeFigureOut">
              <a:rPr lang="ru-RU" smtClean="0"/>
              <a:pPr/>
              <a:t>15.02.2021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475B89CE-04A5-4068-B7CC-A9067224A67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E6084-133C-4CF7-89ED-1E4FA4699F43}" type="datetimeFigureOut">
              <a:rPr lang="ru-RU" smtClean="0"/>
              <a:pPr/>
              <a:t>15.02.2021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75B89CE-04A5-4068-B7CC-A9067224A6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E6084-133C-4CF7-89ED-1E4FA4699F43}" type="datetimeFigureOut">
              <a:rPr lang="ru-RU" smtClean="0"/>
              <a:pPr/>
              <a:t>15.02.2021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75B89CE-04A5-4068-B7CC-A9067224A6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E6084-133C-4CF7-89ED-1E4FA4699F43}" type="datetimeFigureOut">
              <a:rPr lang="ru-RU" smtClean="0"/>
              <a:pPr/>
              <a:t>15.02.2021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75B89CE-04A5-4068-B7CC-A9067224A67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AF2E6084-133C-4CF7-89ED-1E4FA4699F43}" type="datetimeFigureOut">
              <a:rPr lang="ru-RU" smtClean="0"/>
              <a:pPr/>
              <a:t>15.02.2021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475B89CE-04A5-4068-B7CC-A9067224A67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F2E6084-133C-4CF7-89ED-1E4FA4699F43}" type="datetimeFigureOut">
              <a:rPr lang="ru-RU" smtClean="0"/>
              <a:pPr/>
              <a:t>15.02.2021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75B89CE-04A5-4068-B7CC-A9067224A67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9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500826" y="285728"/>
            <a:ext cx="2357454" cy="471478"/>
          </a:xfrm>
        </p:spPr>
        <p:txBody>
          <a:bodyPr>
            <a:normAutofit/>
          </a:bodyPr>
          <a:lstStyle/>
          <a:p>
            <a:r>
              <a:rPr lang="ru-RU" sz="1600" b="1" dirty="0" smtClean="0"/>
              <a:t>Надёжность ТС</a:t>
            </a:r>
            <a:endParaRPr lang="ru-RU" sz="1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1800" b="1" smtClean="0">
                <a:solidFill>
                  <a:srgbClr val="0070C0"/>
                </a:solidFill>
              </a:rPr>
              <a:t>Лекция 5</a:t>
            </a:r>
            <a:endParaRPr lang="ru-RU" sz="1800" b="1" dirty="0">
              <a:solidFill>
                <a:srgbClr val="0070C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57158" y="6286520"/>
            <a:ext cx="1357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mtClean="0"/>
              <a:t>2020-2021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143240" y="2428868"/>
            <a:ext cx="41434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Расчеты надежности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00166" y="214290"/>
            <a:ext cx="5772150" cy="311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500034" y="3643314"/>
            <a:ext cx="83582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Система с постоянным включением резерва будет нормально функционировать при сохранении работоспособности хотя бы одной из цепей. На основании</a:t>
            </a:r>
          </a:p>
          <a:p>
            <a:r>
              <a:rPr lang="ru-RU" dirty="0" smtClean="0"/>
              <a:t>теоремы умножения вероятностей вероятность отказа такой системы</a:t>
            </a:r>
            <a:endParaRPr lang="ru-RU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14480" y="4500570"/>
            <a:ext cx="5857916" cy="18515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57422" y="1571612"/>
            <a:ext cx="3590925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1071538" y="4643446"/>
            <a:ext cx="66009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Наработка до первого отказа может быть вычислена по формуле</a:t>
            </a:r>
            <a:endParaRPr lang="ru-RU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86116" y="5286388"/>
            <a:ext cx="2071702" cy="10617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0034" y="214290"/>
            <a:ext cx="8153400" cy="900106"/>
          </a:xfrm>
        </p:spPr>
        <p:txBody>
          <a:bodyPr>
            <a:noAutofit/>
          </a:bodyPr>
          <a:lstStyle/>
          <a:p>
            <a:r>
              <a:rPr lang="ru-RU" sz="2400" dirty="0" smtClean="0"/>
              <a:t>В том случае когда основная и резервные цепи имеют одинаковую надежность</a:t>
            </a:r>
          </a:p>
          <a:p>
            <a:endParaRPr lang="ru-RU" sz="2400" dirty="0" smtClean="0"/>
          </a:p>
          <a:p>
            <a:endParaRPr lang="ru-RU" sz="2400" dirty="0" smtClean="0"/>
          </a:p>
          <a:p>
            <a:endParaRPr lang="ru-RU" sz="2400" dirty="0" smtClean="0"/>
          </a:p>
          <a:p>
            <a:endParaRPr lang="ru-RU" sz="2400" dirty="0" smtClean="0"/>
          </a:p>
          <a:p>
            <a:r>
              <a:rPr lang="ru-RU" sz="2400" dirty="0" smtClean="0"/>
              <a:t>При экспоненциальном законе надежности, когда основная и все резервные цепи равно надежны и время наработки до первого отказа всех элементов подчинено экспоненциальному закону распределения</a:t>
            </a:r>
            <a:endParaRPr lang="ru-RU" sz="24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5984" y="1571612"/>
            <a:ext cx="3696642" cy="1204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71538" y="4786322"/>
            <a:ext cx="7467600" cy="116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rgbClr val="3333CC"/>
                </a:solidFill>
              </a:rPr>
              <a:t>Раздельное резервирование</a:t>
            </a:r>
            <a:endParaRPr lang="ru-RU" sz="3200" dirty="0">
              <a:solidFill>
                <a:srgbClr val="3333CC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1643050"/>
            <a:ext cx="7115175" cy="410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В данном случае объект может быть представлен в виде последовательного соединения </a:t>
            </a:r>
            <a:r>
              <a:rPr lang="ru-RU" dirty="0" err="1" smtClean="0"/>
              <a:t>n</a:t>
            </a:r>
            <a:r>
              <a:rPr lang="ru-RU" dirty="0" smtClean="0"/>
              <a:t> секций, каждая из которых содержит </a:t>
            </a:r>
            <a:r>
              <a:rPr lang="ru-RU" dirty="0" err="1" smtClean="0"/>
              <a:t>m</a:t>
            </a:r>
            <a:r>
              <a:rPr lang="ru-RU" dirty="0" smtClean="0"/>
              <a:t> + 1 параллельно включенных элементов. </a:t>
            </a:r>
          </a:p>
          <a:p>
            <a:r>
              <a:rPr lang="ru-RU" dirty="0" smtClean="0"/>
              <a:t>Система находится в состоянии работоспособности, если исправно работают все </a:t>
            </a:r>
            <a:r>
              <a:rPr lang="ru-RU" dirty="0" err="1" smtClean="0"/>
              <a:t>n</a:t>
            </a:r>
            <a:r>
              <a:rPr lang="ru-RU" dirty="0" smtClean="0"/>
              <a:t> секций. В свою очередь, отказ любой из секций наступает в том случае, если откажут все </a:t>
            </a:r>
            <a:r>
              <a:rPr lang="ru-RU" dirty="0" err="1" smtClean="0"/>
              <a:t>m</a:t>
            </a:r>
            <a:r>
              <a:rPr lang="ru-RU" dirty="0" smtClean="0"/>
              <a:t> + 1 элементов секций.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785794"/>
            <a:ext cx="7697481" cy="4891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0034" y="1643050"/>
            <a:ext cx="8153400" cy="4357718"/>
          </a:xfrm>
        </p:spPr>
        <p:txBody>
          <a:bodyPr>
            <a:normAutofit/>
          </a:bodyPr>
          <a:lstStyle/>
          <a:p>
            <a:r>
              <a:rPr lang="ru-RU" sz="2200" dirty="0" smtClean="0"/>
              <a:t>Так как основной и резервирующий его элементы могут быть равно надежны</a:t>
            </a:r>
          </a:p>
          <a:p>
            <a:endParaRPr lang="ru-RU" sz="2200" dirty="0" smtClean="0"/>
          </a:p>
          <a:p>
            <a:r>
              <a:rPr lang="ru-RU" sz="2200" dirty="0" smtClean="0"/>
              <a:t>При экспоненциальном законе наработки до первого отказа и при равной надежности элементов, входящих в одну секцию</a:t>
            </a:r>
          </a:p>
          <a:p>
            <a:endParaRPr lang="ru-RU" sz="2200" dirty="0" smtClean="0"/>
          </a:p>
          <a:p>
            <a:endParaRPr lang="ru-RU" sz="2200" dirty="0" smtClean="0"/>
          </a:p>
          <a:p>
            <a:r>
              <a:rPr lang="ru-RU" sz="2200" dirty="0" smtClean="0"/>
              <a:t>При включении резерва замещением целесообразно определить вероятность безотказной работы секции </a:t>
            </a:r>
            <a:r>
              <a:rPr lang="ru-RU" sz="2200" dirty="0" err="1" smtClean="0"/>
              <a:t>Pi</a:t>
            </a:r>
            <a:r>
              <a:rPr lang="ru-RU" sz="2200" dirty="0" smtClean="0"/>
              <a:t> (</a:t>
            </a:r>
            <a:r>
              <a:rPr lang="ru-RU" sz="2200" dirty="0" err="1" smtClean="0"/>
              <a:t>t</a:t>
            </a:r>
            <a:r>
              <a:rPr lang="ru-RU" sz="2200" dirty="0" smtClean="0"/>
              <a:t>) рассмотренными выше методами, а затем определить вероятность безотказной работы последовательной системы</a:t>
            </a:r>
            <a:endParaRPr lang="ru-RU" sz="22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488" y="2170090"/>
            <a:ext cx="3786214" cy="725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71802" y="3500438"/>
            <a:ext cx="3657604" cy="914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428991" y="5857892"/>
            <a:ext cx="1787923" cy="757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1" y="1785926"/>
            <a:ext cx="8429685" cy="295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5720" y="1714488"/>
            <a:ext cx="86439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1. Определим характеристики надежности основной нерезервированной</a:t>
            </a:r>
          </a:p>
          <a:p>
            <a:r>
              <a:rPr lang="ru-RU" sz="2000" dirty="0" smtClean="0"/>
              <a:t>электроустановки, состоящей из четырех элементов</a:t>
            </a:r>
            <a:endParaRPr lang="ru-RU" sz="20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5918" y="2857496"/>
            <a:ext cx="5786478" cy="3338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3571868" y="500042"/>
            <a:ext cx="14414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Р е </a:t>
            </a:r>
            <a:r>
              <a:rPr lang="ru-RU" dirty="0" err="1" smtClean="0"/>
              <a:t>ш</a:t>
            </a:r>
            <a:r>
              <a:rPr lang="ru-RU" dirty="0" smtClean="0"/>
              <a:t> </a:t>
            </a:r>
            <a:r>
              <a:rPr lang="ru-RU" dirty="0" err="1" smtClean="0"/>
              <a:t>е</a:t>
            </a:r>
            <a:r>
              <a:rPr lang="ru-RU" dirty="0" smtClean="0"/>
              <a:t> </a:t>
            </a:r>
            <a:r>
              <a:rPr lang="ru-RU" dirty="0" err="1" smtClean="0"/>
              <a:t>н</a:t>
            </a:r>
            <a:r>
              <a:rPr lang="ru-RU" dirty="0" smtClean="0"/>
              <a:t> и 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200" dirty="0" smtClean="0"/>
              <a:t>2. Вычислим характеристики надежности для общего резервирования.</a:t>
            </a:r>
          </a:p>
          <a:p>
            <a:r>
              <a:rPr lang="ru-RU" sz="2200" dirty="0" smtClean="0"/>
              <a:t>Нагруженное резервирование</a:t>
            </a:r>
          </a:p>
          <a:p>
            <a:endParaRPr lang="ru-RU" sz="2200" dirty="0" smtClean="0"/>
          </a:p>
          <a:p>
            <a:endParaRPr lang="ru-RU" sz="2200" dirty="0" smtClean="0"/>
          </a:p>
          <a:p>
            <a:endParaRPr lang="ru-RU" sz="2200" dirty="0" smtClean="0"/>
          </a:p>
          <a:p>
            <a:endParaRPr lang="ru-RU" sz="2200" dirty="0" smtClean="0"/>
          </a:p>
          <a:p>
            <a:r>
              <a:rPr lang="en-US" sz="2200" dirty="0" smtClean="0"/>
              <a:t>He</a:t>
            </a:r>
            <a:r>
              <a:rPr lang="ru-RU" sz="2200" dirty="0" smtClean="0"/>
              <a:t>нагруженное резервирование</a:t>
            </a:r>
            <a:endParaRPr lang="ru-RU" sz="22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2786058"/>
            <a:ext cx="7440432" cy="16716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786" y="4929198"/>
            <a:ext cx="6997274" cy="1500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rgbClr val="3333CC"/>
                </a:solidFill>
              </a:rPr>
              <a:t>Расчет надежности неремонтируемых систем при проектировании</a:t>
            </a:r>
            <a:endParaRPr lang="ru-RU" sz="3200" b="1" dirty="0">
              <a:solidFill>
                <a:srgbClr val="3333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Для определения показателей надежности объекта, состоящего из нескольких элементов, составляется структурная схема надежности. </a:t>
            </a:r>
          </a:p>
          <a:p>
            <a:r>
              <a:rPr lang="ru-RU" i="1" dirty="0" smtClean="0">
                <a:solidFill>
                  <a:srgbClr val="3333CC"/>
                </a:solidFill>
              </a:rPr>
              <a:t>Структурная схема надежности</a:t>
            </a:r>
            <a:r>
              <a:rPr lang="ru-RU" dirty="0" smtClean="0"/>
              <a:t> – условная схема, которая учитывает влияние отказов отдельных элементов и связей между ними на работоспособность системы в целом. </a:t>
            </a:r>
          </a:p>
          <a:p>
            <a:r>
              <a:rPr lang="ru-RU" dirty="0" smtClean="0"/>
              <a:t>Трансформатор в структурной схеме надежности может быть представлен корпусом, обмотками высокого и низкого напряжений, </a:t>
            </a:r>
            <a:r>
              <a:rPr lang="ru-RU" dirty="0" err="1" smtClean="0"/>
              <a:t>магнитопроводом</a:t>
            </a:r>
            <a:r>
              <a:rPr lang="ru-RU" dirty="0" smtClean="0"/>
              <a:t>, изоляторами. </a:t>
            </a:r>
          </a:p>
          <a:p>
            <a:r>
              <a:rPr lang="ru-RU" dirty="0" smtClean="0"/>
              <a:t>Допустима и более мелкая градация элементов.</a:t>
            </a: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200" dirty="0" smtClean="0"/>
              <a:t>3. Рассчитаем количественные характеристики надежности при раздельном резервировании.</a:t>
            </a:r>
          </a:p>
          <a:p>
            <a:r>
              <a:rPr lang="ru-RU" sz="2200" dirty="0" smtClean="0"/>
              <a:t>Нагруженное резервирование</a:t>
            </a:r>
          </a:p>
          <a:p>
            <a:endParaRPr lang="ru-RU" sz="2200" dirty="0" smtClean="0"/>
          </a:p>
          <a:p>
            <a:endParaRPr lang="ru-RU" sz="2200" dirty="0" smtClean="0"/>
          </a:p>
          <a:p>
            <a:r>
              <a:rPr lang="ru-RU" sz="2200" dirty="0" smtClean="0"/>
              <a:t>После подстановки соответствующих значений интенсивностей отказов</a:t>
            </a:r>
          </a:p>
          <a:p>
            <a:endParaRPr lang="ru-RU" sz="2200" dirty="0" smtClean="0"/>
          </a:p>
          <a:p>
            <a:endParaRPr lang="ru-RU" sz="2200" dirty="0" smtClean="0"/>
          </a:p>
          <a:p>
            <a:r>
              <a:rPr lang="ru-RU" sz="2200" dirty="0" smtClean="0"/>
              <a:t>Среднее время безотказной работы</a:t>
            </a:r>
            <a:endParaRPr lang="ru-RU" sz="22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28860" y="2857496"/>
            <a:ext cx="3525447" cy="900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85918" y="4286256"/>
            <a:ext cx="6779466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28860" y="5715016"/>
            <a:ext cx="3083563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2200" dirty="0" smtClean="0"/>
              <a:t>Ненагруженное резервирование Для расчета вероятности безотказной работы системы Р5(</a:t>
            </a:r>
            <a:r>
              <a:rPr lang="ru-RU" sz="2200" dirty="0" err="1" smtClean="0"/>
              <a:t>t</a:t>
            </a:r>
            <a:r>
              <a:rPr lang="ru-RU" sz="2200" dirty="0" smtClean="0"/>
              <a:t>) определяется вначале вероятность безотказной работы секции </a:t>
            </a:r>
            <a:r>
              <a:rPr lang="ru-RU" sz="2200" dirty="0" err="1" smtClean="0"/>
              <a:t>Pi</a:t>
            </a:r>
            <a:r>
              <a:rPr lang="ru-RU" sz="2200" dirty="0" smtClean="0"/>
              <a:t>(</a:t>
            </a:r>
            <a:r>
              <a:rPr lang="ru-RU" sz="2200" dirty="0" err="1" smtClean="0"/>
              <a:t>t</a:t>
            </a:r>
            <a:r>
              <a:rPr lang="ru-RU" sz="2200" dirty="0" smtClean="0"/>
              <a:t>), содержащей один однократно зарезервированный узел</a:t>
            </a:r>
          </a:p>
          <a:p>
            <a:endParaRPr lang="ru-RU" sz="2200" dirty="0" smtClean="0"/>
          </a:p>
          <a:p>
            <a:endParaRPr lang="ru-RU" sz="2200" dirty="0" smtClean="0"/>
          </a:p>
          <a:p>
            <a:r>
              <a:rPr lang="ru-RU" sz="2200" dirty="0" smtClean="0"/>
              <a:t>Система состоит из четырех последовательно соединенных секций</a:t>
            </a:r>
          </a:p>
          <a:p>
            <a:endParaRPr lang="ru-RU" sz="2200" dirty="0" smtClean="0"/>
          </a:p>
          <a:p>
            <a:endParaRPr lang="ru-RU" sz="2200" dirty="0" smtClean="0"/>
          </a:p>
          <a:p>
            <a:endParaRPr lang="ru-RU" sz="2200" dirty="0" smtClean="0"/>
          </a:p>
          <a:p>
            <a:endParaRPr lang="ru-RU" sz="22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00364" y="3000372"/>
            <a:ext cx="2909898" cy="6715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4500570"/>
            <a:ext cx="8715436" cy="890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8596" y="5429264"/>
            <a:ext cx="8415842" cy="10429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rgbClr val="3333CC"/>
                </a:solidFill>
              </a:rPr>
              <a:t>Последовательное соединение</a:t>
            </a:r>
            <a:endParaRPr lang="ru-RU" sz="3200" b="1" dirty="0">
              <a:solidFill>
                <a:srgbClr val="3333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2400304"/>
          </a:xfrm>
        </p:spPr>
        <p:txBody>
          <a:bodyPr>
            <a:normAutofit/>
          </a:bodyPr>
          <a:lstStyle/>
          <a:p>
            <a:r>
              <a:rPr lang="ru-RU" dirty="0" smtClean="0"/>
              <a:t>Соединение элементов называется </a:t>
            </a:r>
            <a:r>
              <a:rPr lang="ru-RU" i="1" dirty="0" smtClean="0">
                <a:solidFill>
                  <a:srgbClr val="3333CC"/>
                </a:solidFill>
              </a:rPr>
              <a:t>последовательным</a:t>
            </a:r>
            <a:r>
              <a:rPr lang="ru-RU" dirty="0" smtClean="0"/>
              <a:t>, если отказ хотя бы одного элемента приводит к отказу всей системы. Система работоспособна, если исправны все элементы.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4214818"/>
            <a:ext cx="7795667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785786" y="5143512"/>
            <a:ext cx="807249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 smtClean="0"/>
              <a:t>Структурная схема надежности при последовательном соединении элементов</a:t>
            </a:r>
            <a:endParaRPr lang="ru-RU" sz="2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1471610"/>
          </a:xfrm>
        </p:spPr>
        <p:txBody>
          <a:bodyPr>
            <a:normAutofit/>
          </a:bodyPr>
          <a:lstStyle/>
          <a:p>
            <a:r>
              <a:rPr lang="ru-RU" sz="2400" dirty="0" smtClean="0"/>
              <a:t>Соединение элементов называется параллельным, если отказ в системе наступает только после отказа всех элементов.</a:t>
            </a:r>
            <a:endParaRPr lang="ru-RU" sz="2400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rgbClr val="3333CC"/>
                </a:solidFill>
              </a:rPr>
              <a:t>Параллельное соединение</a:t>
            </a:r>
            <a:endParaRPr lang="ru-RU" sz="3200" b="1" dirty="0">
              <a:solidFill>
                <a:srgbClr val="3333CC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1736" y="2428868"/>
            <a:ext cx="3587365" cy="3357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428596" y="6000768"/>
            <a:ext cx="821537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 smtClean="0"/>
              <a:t>Структурная схема надежности при параллельном соединении элементов</a:t>
            </a:r>
            <a:endParaRPr lang="ru-RU" sz="2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rgbClr val="3333CC"/>
                </a:solidFill>
              </a:rPr>
              <a:t>Параллельное включение элементов </a:t>
            </a:r>
            <a:endParaRPr lang="ru-RU" sz="3200" b="1" dirty="0">
              <a:solidFill>
                <a:srgbClr val="3333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57158" y="1600200"/>
            <a:ext cx="8408890" cy="4757758"/>
          </a:xfrm>
        </p:spPr>
        <p:txBody>
          <a:bodyPr>
            <a:noAutofit/>
          </a:bodyPr>
          <a:lstStyle/>
          <a:p>
            <a:r>
              <a:rPr lang="ru-RU" sz="2300" dirty="0" smtClean="0"/>
              <a:t>является эффективным средством повышения надежности объекта, позволяющим создавать электротехнические изделия, надежность которых будет выше надежности входящих в них элементов. </a:t>
            </a:r>
          </a:p>
          <a:p>
            <a:pPr algn="just"/>
            <a:r>
              <a:rPr lang="ru-RU" sz="2300" dirty="0" smtClean="0"/>
              <a:t>При резервировании оборудование усложняется, возрастают его габариты и масса, потребляемая мощность, стоимость. В системах электроснабжения резервирование используется достаточно часто. Устанавливаются резервные трансформаторы на трансформаторных подстанциях, применяются резервные дизельные электростанции, создается резервный запас оборудования.</a:t>
            </a:r>
          </a:p>
          <a:p>
            <a:r>
              <a:rPr lang="ru-RU" sz="2300" dirty="0" smtClean="0"/>
              <a:t>Основным параметром резервирования является </a:t>
            </a:r>
            <a:r>
              <a:rPr lang="ru-RU" sz="2300" i="1" dirty="0" smtClean="0">
                <a:solidFill>
                  <a:srgbClr val="3333CC"/>
                </a:solidFill>
              </a:rPr>
              <a:t>кратность </a:t>
            </a:r>
            <a:r>
              <a:rPr lang="ru-RU" sz="2300" dirty="0" smtClean="0"/>
              <a:t>– отношение числа резервных элементов к числу основных.</a:t>
            </a:r>
            <a:endParaRPr lang="ru-RU" sz="2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85728"/>
            <a:ext cx="8690513" cy="61436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dirty="0" smtClean="0">
                <a:solidFill>
                  <a:srgbClr val="3333CC"/>
                </a:solidFill>
              </a:rPr>
              <a:t>Расчет надежности при последовательном соединении элементов</a:t>
            </a:r>
            <a:endParaRPr lang="ru-RU" sz="3200" dirty="0">
              <a:solidFill>
                <a:srgbClr val="3333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1685924"/>
          </a:xfrm>
        </p:spPr>
        <p:txBody>
          <a:bodyPr>
            <a:normAutofit/>
          </a:bodyPr>
          <a:lstStyle/>
          <a:p>
            <a:r>
              <a:rPr lang="ru-RU" sz="2600" dirty="0" smtClean="0"/>
              <a:t>предполагается, что</a:t>
            </a:r>
            <a:r>
              <a:rPr lang="en-US" sz="2600" dirty="0" smtClean="0"/>
              <a:t> </a:t>
            </a:r>
            <a:r>
              <a:rPr lang="ru-RU" sz="2600" dirty="0" smtClean="0"/>
              <a:t>время безотказной работы распределено по произвольному закону. Вероятность</a:t>
            </a:r>
            <a:r>
              <a:rPr lang="en-US" sz="2600" dirty="0" smtClean="0"/>
              <a:t> </a:t>
            </a:r>
            <a:r>
              <a:rPr lang="ru-RU" sz="2600" dirty="0" smtClean="0"/>
              <a:t>безотказной работы системы с последовательным соединением элементов</a:t>
            </a:r>
            <a:endParaRPr lang="ru-RU" sz="2600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71802" y="3571876"/>
            <a:ext cx="206692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4857760"/>
            <a:ext cx="7643866" cy="8464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1928802"/>
            <a:ext cx="8715436" cy="350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700070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>
                <a:solidFill>
                  <a:srgbClr val="3333CC"/>
                </a:solidFill>
              </a:rPr>
              <a:t>Расчет надежности при параллельном соединении элементов</a:t>
            </a:r>
            <a:endParaRPr lang="ru-RU" sz="3200" dirty="0">
              <a:solidFill>
                <a:srgbClr val="3333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Резервирование называется общим, если резервируется вся система. Резервирование называется раздельным, если резервируются отдельные элементы системы. Реальные системы могут иметь также смешанное резервирование.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641</TotalTime>
  <Words>551</Words>
  <Application>Microsoft Office PowerPoint</Application>
  <PresentationFormat>Экран (4:3)</PresentationFormat>
  <Paragraphs>66</Paragraphs>
  <Slides>21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Обычная</vt:lpstr>
      <vt:lpstr>Надёжность ТС</vt:lpstr>
      <vt:lpstr>Расчет надежности неремонтируемых систем при проектировании</vt:lpstr>
      <vt:lpstr>Последовательное соединение</vt:lpstr>
      <vt:lpstr>Параллельное соединение</vt:lpstr>
      <vt:lpstr>Параллельное включение элементов </vt:lpstr>
      <vt:lpstr>Слайд 6</vt:lpstr>
      <vt:lpstr>Расчет надежности при последовательном соединении элементов</vt:lpstr>
      <vt:lpstr>Слайд 8</vt:lpstr>
      <vt:lpstr>Расчет надежности при параллельном соединении элементов</vt:lpstr>
      <vt:lpstr>Слайд 10</vt:lpstr>
      <vt:lpstr>Слайд 11</vt:lpstr>
      <vt:lpstr>Слайд 12</vt:lpstr>
      <vt:lpstr>Раздельное резервирование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</vt:vector>
  </TitlesOfParts>
  <Company>2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Надежность электроэнергетических систем</dc:title>
  <dc:creator>user1</dc:creator>
  <cp:lastModifiedBy>sh</cp:lastModifiedBy>
  <cp:revision>158</cp:revision>
  <dcterms:created xsi:type="dcterms:W3CDTF">2018-01-15T13:28:29Z</dcterms:created>
  <dcterms:modified xsi:type="dcterms:W3CDTF">2021-02-15T07:17:38Z</dcterms:modified>
</cp:coreProperties>
</file>